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8" r:id="rId5"/>
    <p:sldId id="262" r:id="rId6"/>
    <p:sldId id="263" r:id="rId7"/>
    <p:sldId id="269" r:id="rId8"/>
    <p:sldId id="260" r:id="rId9"/>
    <p:sldId id="265" r:id="rId10"/>
    <p:sldId id="266" r:id="rId11"/>
    <p:sldId id="270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C7645-7E36-49AF-87BD-07F951D2AF14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7B1EF-FFA4-4E1C-BA4B-FDD8DF5E43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50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7B1EF-FFA4-4E1C-BA4B-FDD8DF5E43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30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7B1EF-FFA4-4E1C-BA4B-FDD8DF5E43F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88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23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53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14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50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9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55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91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01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32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7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05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FACEA-7ADB-48E2-A5BF-028DD55B0EBC}" type="datetimeFigureOut">
              <a:rPr lang="ru-RU" smtClean="0"/>
              <a:t>22.12.2020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5128C-B774-4A92-92C0-B309CB13E9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3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Разработка компилятора </a:t>
            </a:r>
            <a:r>
              <a:rPr lang="en-US" dirty="0" smtClean="0"/>
              <a:t>NVA - 2020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 smtClean="0"/>
              <a:t>Новик Виктория Александровна</a:t>
            </a:r>
            <a:r>
              <a:rPr lang="en-US" dirty="0" smtClean="0"/>
              <a:t>, </a:t>
            </a:r>
            <a:r>
              <a:rPr lang="ru-RU" dirty="0" smtClean="0"/>
              <a:t>ПОИТ</a:t>
            </a:r>
            <a:r>
              <a:rPr lang="en-US" dirty="0" smtClean="0"/>
              <a:t> - 6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454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1161"/>
            <a:ext cx="10515600" cy="54003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Оператор цикла на ассемблере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99" y="5308975"/>
            <a:ext cx="1686160" cy="962159"/>
          </a:xfrm>
        </p:spPr>
      </p:pic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4" t="-485" r="78725" b="1046"/>
          <a:stretch/>
        </p:blipFill>
        <p:spPr>
          <a:xfrm>
            <a:off x="838200" y="711200"/>
            <a:ext cx="2328899" cy="5905374"/>
          </a:xfrm>
        </p:spPr>
      </p:pic>
    </p:spTree>
    <p:extLst>
      <p:ext uri="{BB962C8B-B14F-4D97-AF65-F5344CB8AC3E}">
        <p14:creationId xmlns:p14="http://schemas.microsoft.com/office/powerpoint/2010/main" val="14978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14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Тестирование оператор цикла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89595"/>
              </p:ext>
            </p:extLst>
          </p:nvPr>
        </p:nvGraphicFramePr>
        <p:xfrm>
          <a:off x="443344" y="831274"/>
          <a:ext cx="11231420" cy="577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656">
                  <a:extLst>
                    <a:ext uri="{9D8B030D-6E8A-4147-A177-3AD203B41FA5}">
                      <a16:colId xmlns:a16="http://schemas.microsoft.com/office/drawing/2014/main" val="448237203"/>
                    </a:ext>
                  </a:extLst>
                </a:gridCol>
                <a:gridCol w="5578764">
                  <a:extLst>
                    <a:ext uri="{9D8B030D-6E8A-4147-A177-3AD203B41FA5}">
                      <a16:colId xmlns:a16="http://schemas.microsoft.com/office/drawing/2014/main" val="1548314624"/>
                    </a:ext>
                  </a:extLst>
                </a:gridCol>
              </a:tblGrid>
              <a:tr h="43410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Пример ошибки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Сообщение</a:t>
                      </a:r>
                      <a:r>
                        <a:rPr lang="ru-RU" baseline="0" dirty="0" smtClean="0"/>
                        <a:t> транслятора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342657"/>
                  </a:ext>
                </a:extLst>
              </a:tr>
              <a:tr h="1997573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Отсутствие</a:t>
                      </a:r>
                      <a:r>
                        <a:rPr lang="ru-RU" baseline="0" dirty="0" smtClean="0"/>
                        <a:t> блока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91753"/>
                  </a:ext>
                </a:extLst>
              </a:tr>
              <a:tr h="16138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Не</a:t>
                      </a:r>
                      <a:r>
                        <a:rPr lang="ru-RU" sz="1800" baseline="0" dirty="0" smtClean="0"/>
                        <a:t>верное значение в условии</a:t>
                      </a:r>
                      <a:endParaRPr lang="ru-RU" sz="1800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49669"/>
                  </a:ext>
                </a:extLst>
              </a:tr>
              <a:tr h="1726954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Ошибка в названии оператора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643010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32" y="1921689"/>
            <a:ext cx="4677428" cy="7240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79" b="65384"/>
          <a:stretch/>
        </p:blipFill>
        <p:spPr>
          <a:xfrm>
            <a:off x="2177554" y="1654043"/>
            <a:ext cx="2228191" cy="14203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64" y="3754830"/>
            <a:ext cx="4708536" cy="7363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88" y="5556344"/>
            <a:ext cx="4667901" cy="7144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47" y="3658088"/>
            <a:ext cx="2993603" cy="108016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14" y="5315354"/>
            <a:ext cx="3620005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5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47436" y="77073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</a:t>
            </a:r>
            <a:r>
              <a:rPr lang="ru-RU" dirty="0" err="1" smtClean="0"/>
              <a:t>пасибо</a:t>
            </a:r>
            <a:r>
              <a:rPr lang="ru-RU" dirty="0" smtClean="0"/>
              <a:t> за внимание!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0962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21670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Коротко о главном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NVA – 2020</a:t>
            </a:r>
            <a:r>
              <a:rPr lang="ru-RU" dirty="0" smtClean="0"/>
              <a:t> процедурный, строго типизированный, не объектно-ориентированный, компилируемый язык.</a:t>
            </a:r>
            <a:endParaRPr lang="ru-RU" dirty="0"/>
          </a:p>
          <a:p>
            <a:r>
              <a:rPr lang="ru-RU" dirty="0" smtClean="0"/>
              <a:t>Кодировка </a:t>
            </a:r>
            <a:r>
              <a:rPr lang="en-US" dirty="0" smtClean="0"/>
              <a:t>ASCII</a:t>
            </a:r>
            <a:r>
              <a:rPr lang="ru-RU" dirty="0" smtClean="0"/>
              <a:t>, содержащая английский алфавит, специальные символы такие, как </a:t>
            </a:r>
            <a:r>
              <a:rPr lang="ru-RU" dirty="0"/>
              <a:t>{ } [ ] ( ) , ; ~ + - / * &gt; &lt; &amp; </a:t>
            </a:r>
            <a:r>
              <a:rPr lang="ru-RU" dirty="0" smtClean="0"/>
              <a:t>!</a:t>
            </a:r>
          </a:p>
          <a:p>
            <a:r>
              <a:rPr lang="ru-RU" dirty="0" smtClean="0"/>
              <a:t>Типы данных</a:t>
            </a:r>
            <a:r>
              <a:rPr lang="en-US" dirty="0" smtClean="0"/>
              <a:t>:</a:t>
            </a:r>
            <a:r>
              <a:rPr lang="ru-RU" dirty="0" smtClean="0"/>
              <a:t> целочисленный, строковый, символьный. Преобразование не поддерживается.</a:t>
            </a:r>
          </a:p>
          <a:p>
            <a:r>
              <a:rPr lang="ru-RU" dirty="0" smtClean="0"/>
              <a:t>Арифметические операции языка</a:t>
            </a:r>
            <a:r>
              <a:rPr lang="en-US" dirty="0"/>
              <a:t> </a:t>
            </a:r>
            <a:r>
              <a:rPr lang="en-US" dirty="0" smtClean="0"/>
              <a:t>+ - * / %</a:t>
            </a:r>
          </a:p>
          <a:p>
            <a:r>
              <a:rPr lang="ru-RU" dirty="0" smtClean="0"/>
              <a:t>Функции стандартной библиотеки</a:t>
            </a:r>
            <a:r>
              <a:rPr lang="en-US" dirty="0" smtClean="0"/>
              <a:t>: </a:t>
            </a:r>
            <a:r>
              <a:rPr lang="ru-RU" dirty="0" smtClean="0"/>
              <a:t>возведение в степень, генерация случайного числа, вычисление длины строки.</a:t>
            </a:r>
          </a:p>
          <a:p>
            <a:r>
              <a:rPr lang="ru-RU" dirty="0" smtClean="0"/>
              <a:t>Инструкции</a:t>
            </a:r>
            <a:r>
              <a:rPr lang="en-US" dirty="0" smtClean="0"/>
              <a:t>: </a:t>
            </a:r>
            <a:r>
              <a:rPr lang="ru-RU" dirty="0" smtClean="0"/>
              <a:t>оператор цикла, оператор условия.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62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1093"/>
          </a:xfrm>
        </p:spPr>
        <p:txBody>
          <a:bodyPr/>
          <a:lstStyle/>
          <a:p>
            <a:r>
              <a:rPr lang="ru-RU" dirty="0" smtClean="0"/>
              <a:t>Условный оператор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Работу условного оператора можно показать на примере рекурсивной функции нахождения факториала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59" b="34341"/>
          <a:stretch/>
        </p:blipFill>
        <p:spPr>
          <a:xfrm>
            <a:off x="838200" y="1690688"/>
            <a:ext cx="4250487" cy="3112221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8" y="4615371"/>
            <a:ext cx="4838928" cy="15131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24" y="4365315"/>
            <a:ext cx="5716073" cy="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747395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Правила грамматики для </a:t>
            </a:r>
            <a:r>
              <a:rPr lang="ru-RU" dirty="0">
                <a:solidFill>
                  <a:schemeClr val="accent2"/>
                </a:solidFill>
              </a:rPr>
              <a:t>условного оператора </a:t>
            </a:r>
            <a:r>
              <a:rPr lang="ru-RU" dirty="0"/>
              <a:t>и </a:t>
            </a:r>
            <a:r>
              <a:rPr lang="ru-RU" dirty="0">
                <a:solidFill>
                  <a:schemeClr val="accent6"/>
                </a:solidFill>
              </a:rPr>
              <a:t>оператора цикла</a:t>
            </a: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774140"/>
              </p:ext>
            </p:extLst>
          </p:nvPr>
        </p:nvGraphicFramePr>
        <p:xfrm>
          <a:off x="457200" y="1127760"/>
          <a:ext cx="11277600" cy="5623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8800">
                  <a:extLst>
                    <a:ext uri="{9D8B030D-6E8A-4147-A177-3AD203B41FA5}">
                      <a16:colId xmlns:a16="http://schemas.microsoft.com/office/drawing/2014/main" val="2611013682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1086477279"/>
                    </a:ext>
                  </a:extLst>
                </a:gridCol>
              </a:tblGrid>
              <a:tr h="48167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Правило грамматики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Описание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488322"/>
                  </a:ext>
                </a:extLst>
              </a:tr>
              <a:tr h="73857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 -&gt; </a:t>
                      </a:r>
                      <a:r>
                        <a:rPr lang="en-US" sz="2400" dirty="0" err="1" smtClean="0">
                          <a:solidFill>
                            <a:schemeClr val="accent2"/>
                          </a:solidFill>
                        </a:rPr>
                        <a:t>rY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400" dirty="0" smtClean="0"/>
                        <a:t>|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accent2"/>
                          </a:solidFill>
                        </a:rPr>
                        <a:t>wY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400" dirty="0" smtClean="0"/>
                        <a:t>|</a:t>
                      </a:r>
                      <a:r>
                        <a:rPr lang="en-US" sz="2400" dirty="0" err="1" smtClean="0">
                          <a:solidFill>
                            <a:schemeClr val="accent2"/>
                          </a:solidFill>
                        </a:rPr>
                        <a:t>rYwY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400" dirty="0" smtClean="0"/>
                        <a:t>|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accent2"/>
                          </a:solidFill>
                        </a:rPr>
                        <a:t>wYrY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Ошибка при конструировании условного выражения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87151"/>
                  </a:ext>
                </a:extLst>
              </a:tr>
              <a:tr h="57402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Z -&gt; </a:t>
                      </a:r>
                      <a:r>
                        <a:rPr lang="en-US" sz="2400" dirty="0" err="1" smtClean="0">
                          <a:solidFill>
                            <a:schemeClr val="accent6"/>
                          </a:solidFill>
                        </a:rPr>
                        <a:t>iLi</a:t>
                      </a:r>
                      <a:r>
                        <a:rPr lang="en-US" sz="2400" dirty="0" smtClean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sz="2400" dirty="0" smtClean="0"/>
                        <a:t>|</a:t>
                      </a:r>
                      <a:r>
                        <a:rPr lang="en-US" sz="2400" dirty="0" smtClean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accent6"/>
                          </a:solidFill>
                        </a:rPr>
                        <a:t>iLl</a:t>
                      </a:r>
                      <a:r>
                        <a:rPr lang="en-US" sz="2400" dirty="0" smtClean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en-US" sz="2400" dirty="0" smtClean="0"/>
                        <a:t>| </a:t>
                      </a:r>
                      <a:r>
                        <a:rPr lang="en-US" sz="2400" dirty="0" err="1" smtClean="0">
                          <a:solidFill>
                            <a:schemeClr val="accent2"/>
                          </a:solidFill>
                        </a:rPr>
                        <a:t>lLl</a:t>
                      </a:r>
                      <a:r>
                        <a:rPr lang="en-US" sz="2400" dirty="0" smtClean="0"/>
                        <a:t> | </a:t>
                      </a:r>
                      <a:r>
                        <a:rPr lang="en-US" sz="2400" dirty="0" err="1" smtClean="0">
                          <a:solidFill>
                            <a:schemeClr val="accent2"/>
                          </a:solidFill>
                        </a:rPr>
                        <a:t>lLi</a:t>
                      </a:r>
                      <a:r>
                        <a:rPr lang="en-US" sz="2400" dirty="0" smtClean="0"/>
                        <a:t> 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Ошибка в условии цикла/условного выражения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63732"/>
                  </a:ext>
                </a:extLst>
              </a:tr>
              <a:tr h="57402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 -&gt; &lt; | &gt; | &amp; | ! 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Неверный условный оператор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32694"/>
                  </a:ext>
                </a:extLst>
              </a:tr>
              <a:tr h="57402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 -&gt; ?ZRK | </a:t>
                      </a:r>
                      <a:r>
                        <a:rPr lang="en-US" sz="2400" dirty="0" err="1" smtClean="0"/>
                        <a:t>cZdHK</a:t>
                      </a:r>
                      <a:r>
                        <a:rPr lang="en-US" sz="2400" dirty="0" smtClean="0"/>
                        <a:t> | ?ZR | </a:t>
                      </a:r>
                      <a:r>
                        <a:rPr lang="en-US" sz="2400" dirty="0" err="1" smtClean="0"/>
                        <a:t>cZdH</a:t>
                      </a:r>
                      <a:r>
                        <a:rPr lang="en-US" sz="2400" dirty="0" smtClean="0"/>
                        <a:t> 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Недопустимая синтаксическая конструкция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044523"/>
                  </a:ext>
                </a:extLst>
              </a:tr>
              <a:tr h="82791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 -&gt; </a:t>
                      </a:r>
                      <a:r>
                        <a:rPr lang="en-US" sz="2400" dirty="0" err="1" smtClean="0"/>
                        <a:t>i</a:t>
                      </a:r>
                      <a:r>
                        <a:rPr lang="en-US" sz="2400" dirty="0" smtClean="0"/>
                        <a:t>=W;X | i:V;X | </a:t>
                      </a:r>
                      <a:r>
                        <a:rPr lang="en-US" sz="2400" dirty="0" err="1" smtClean="0"/>
                        <a:t>oV;X</a:t>
                      </a:r>
                      <a:r>
                        <a:rPr lang="en-US" sz="2400" dirty="0" smtClean="0"/>
                        <a:t> | ^V;X | </a:t>
                      </a:r>
                      <a:r>
                        <a:rPr lang="en-US" sz="2400" dirty="0" err="1" smtClean="0"/>
                        <a:t>i</a:t>
                      </a:r>
                      <a:r>
                        <a:rPr lang="en-US" sz="2400" dirty="0" smtClean="0"/>
                        <a:t>=UF;K | </a:t>
                      </a:r>
                      <a:r>
                        <a:rPr lang="en-US" sz="2400" dirty="0" err="1" smtClean="0"/>
                        <a:t>iF;K</a:t>
                      </a:r>
                      <a:r>
                        <a:rPr lang="en-US" sz="2400" dirty="0" smtClean="0"/>
                        <a:t> | </a:t>
                      </a:r>
                      <a:r>
                        <a:rPr lang="en-US" sz="2400" dirty="0" err="1" smtClean="0"/>
                        <a:t>i</a:t>
                      </a:r>
                      <a:r>
                        <a:rPr lang="en-US" sz="2400" dirty="0" smtClean="0"/>
                        <a:t>=W; | </a:t>
                      </a:r>
                      <a:r>
                        <a:rPr lang="en-US" sz="2400" dirty="0" err="1" smtClean="0"/>
                        <a:t>oV</a:t>
                      </a:r>
                      <a:r>
                        <a:rPr lang="en-US" sz="2400" dirty="0" smtClean="0"/>
                        <a:t>; | ^V; | i:V; | </a:t>
                      </a:r>
                      <a:r>
                        <a:rPr lang="en-US" sz="2400" dirty="0" err="1" smtClean="0"/>
                        <a:t>i</a:t>
                      </a:r>
                      <a:r>
                        <a:rPr lang="en-US" sz="2400" dirty="0" smtClean="0"/>
                        <a:t>=UF; | </a:t>
                      </a:r>
                      <a:r>
                        <a:rPr lang="en-US" sz="2400" dirty="0" err="1" smtClean="0"/>
                        <a:t>iF</a:t>
                      </a:r>
                      <a:r>
                        <a:rPr lang="en-US" sz="2400" dirty="0" smtClean="0"/>
                        <a:t>; 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Недопустимая синтаксическая конструкция в теле цикла/условного выражения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05964"/>
                  </a:ext>
                </a:extLst>
              </a:tr>
              <a:tr h="7052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 -&gt;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 ?ZR </a:t>
                      </a:r>
                      <a:r>
                        <a:rPr lang="en-US" sz="2400" dirty="0" smtClean="0"/>
                        <a:t>| 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?ZRX </a:t>
                      </a:r>
                      <a:r>
                        <a:rPr lang="en-US" sz="2400" dirty="0" smtClean="0"/>
                        <a:t>|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 ?ZRXB </a:t>
                      </a:r>
                      <a:r>
                        <a:rPr lang="en-US" sz="2400" dirty="0" smtClean="0"/>
                        <a:t>| 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?ZRB 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Ошибка при конструировании условного выражения в цикле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17756"/>
                  </a:ext>
                </a:extLst>
              </a:tr>
              <a:tr h="57402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 -&gt; 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[XQ] </a:t>
                      </a:r>
                      <a:r>
                        <a:rPr lang="en-US" sz="2400" dirty="0" smtClean="0"/>
                        <a:t>|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 [X] </a:t>
                      </a:r>
                      <a:r>
                        <a:rPr lang="en-US" sz="2400" dirty="0" smtClean="0"/>
                        <a:t>| </a:t>
                      </a: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[Q] 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Ошибка в теле условного выражения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12794"/>
                  </a:ext>
                </a:extLst>
              </a:tr>
              <a:tr h="57402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 -&gt; </a:t>
                      </a:r>
                      <a:r>
                        <a:rPr lang="en-US" sz="2400" dirty="0" smtClean="0">
                          <a:solidFill>
                            <a:schemeClr val="accent6"/>
                          </a:solidFill>
                        </a:rPr>
                        <a:t>[XB] </a:t>
                      </a:r>
                      <a:r>
                        <a:rPr lang="en-US" sz="2400" dirty="0" smtClean="0"/>
                        <a:t>| </a:t>
                      </a:r>
                      <a:r>
                        <a:rPr lang="en-US" sz="2400" dirty="0" smtClean="0">
                          <a:solidFill>
                            <a:schemeClr val="accent6"/>
                          </a:solidFill>
                        </a:rPr>
                        <a:t>[B] </a:t>
                      </a:r>
                      <a:r>
                        <a:rPr lang="en-US" sz="2400" dirty="0" smtClean="0"/>
                        <a:t>| </a:t>
                      </a:r>
                      <a:r>
                        <a:rPr lang="en-US" sz="2400" dirty="0" smtClean="0">
                          <a:solidFill>
                            <a:schemeClr val="accent6"/>
                          </a:solidFill>
                        </a:rPr>
                        <a:t>[X] 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Ошибка в теле цикла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631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9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01964" y="452583"/>
            <a:ext cx="10148456" cy="59386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Генерация в ассемблер</a:t>
            </a:r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77" b="19011"/>
          <a:stretch/>
        </p:blipFill>
        <p:spPr>
          <a:xfrm>
            <a:off x="6483930" y="1072929"/>
            <a:ext cx="4959924" cy="489897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" r="75250" b="86893"/>
          <a:stretch/>
        </p:blipFill>
        <p:spPr>
          <a:xfrm>
            <a:off x="6363812" y="5901663"/>
            <a:ext cx="2650926" cy="822634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7" r="39527" b="27885"/>
          <a:stretch/>
        </p:blipFill>
        <p:spPr>
          <a:xfrm>
            <a:off x="318001" y="1046451"/>
            <a:ext cx="6045811" cy="4116676"/>
          </a:xfrm>
        </p:spPr>
      </p:pic>
    </p:spTree>
    <p:extLst>
      <p:ext uri="{BB962C8B-B14F-4D97-AF65-F5344CB8AC3E}">
        <p14:creationId xmlns:p14="http://schemas.microsoft.com/office/powerpoint/2010/main" val="37768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7382" y="365126"/>
            <a:ext cx="10596418" cy="42920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Условный оператор на ассемблере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-381" r="73220" b="10304"/>
          <a:stretch/>
        </p:blipFill>
        <p:spPr>
          <a:xfrm>
            <a:off x="1361440" y="914231"/>
            <a:ext cx="2875280" cy="5395129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3" t="213" r="75392" b="26585"/>
          <a:stretch/>
        </p:blipFill>
        <p:spPr>
          <a:xfrm>
            <a:off x="7040766" y="1035282"/>
            <a:ext cx="3251314" cy="5153026"/>
          </a:xfrm>
        </p:spPr>
      </p:pic>
    </p:spTree>
    <p:extLst>
      <p:ext uri="{BB962C8B-B14F-4D97-AF65-F5344CB8AC3E}">
        <p14:creationId xmlns:p14="http://schemas.microsoft.com/office/powerpoint/2010/main" val="15496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538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Тестирование оператора условия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421910"/>
              </p:ext>
            </p:extLst>
          </p:nvPr>
        </p:nvGraphicFramePr>
        <p:xfrm>
          <a:off x="323272" y="1062182"/>
          <a:ext cx="11563928" cy="563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964">
                  <a:extLst>
                    <a:ext uri="{9D8B030D-6E8A-4147-A177-3AD203B41FA5}">
                      <a16:colId xmlns:a16="http://schemas.microsoft.com/office/drawing/2014/main" val="3480967739"/>
                    </a:ext>
                  </a:extLst>
                </a:gridCol>
                <a:gridCol w="5781964">
                  <a:extLst>
                    <a:ext uri="{9D8B030D-6E8A-4147-A177-3AD203B41FA5}">
                      <a16:colId xmlns:a16="http://schemas.microsoft.com/office/drawing/2014/main" val="2279201968"/>
                    </a:ext>
                  </a:extLst>
                </a:gridCol>
              </a:tblGrid>
              <a:tr h="66490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Пример</a:t>
                      </a:r>
                      <a:r>
                        <a:rPr lang="ru-RU" sz="2400" baseline="0" dirty="0" smtClean="0"/>
                        <a:t> ошибки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Сообщение транслятора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353023"/>
                  </a:ext>
                </a:extLst>
              </a:tr>
              <a:tr h="1625637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Отсутствие логических</a:t>
                      </a:r>
                      <a:r>
                        <a:rPr lang="ru-RU" sz="2000" baseline="0" dirty="0" smtClean="0"/>
                        <a:t> блоков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227536"/>
                  </a:ext>
                </a:extLst>
              </a:tr>
              <a:tr h="171803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Не</a:t>
                      </a:r>
                      <a:r>
                        <a:rPr lang="ru-RU" sz="2000" baseline="0" dirty="0" smtClean="0"/>
                        <a:t>верное значение в условии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057460"/>
                  </a:ext>
                </a:extLst>
              </a:tr>
              <a:tr h="162563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Ошибка в названии оператора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08424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 b="77167"/>
          <a:stretch/>
        </p:blipFill>
        <p:spPr>
          <a:xfrm>
            <a:off x="2094429" y="2117195"/>
            <a:ext cx="2089646" cy="11275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1" t="-3554" r="80406" b="75297"/>
          <a:stretch/>
        </p:blipFill>
        <p:spPr>
          <a:xfrm>
            <a:off x="2011219" y="3602036"/>
            <a:ext cx="1969574" cy="139536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64" y="3754830"/>
            <a:ext cx="4708536" cy="73635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29" y="5392791"/>
            <a:ext cx="2089646" cy="12062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88" y="5556344"/>
            <a:ext cx="4667901" cy="7144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64" y="2160675"/>
            <a:ext cx="467742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7526"/>
          </a:xfrm>
        </p:spPr>
        <p:txBody>
          <a:bodyPr/>
          <a:lstStyle/>
          <a:p>
            <a:r>
              <a:rPr lang="ru-RU" dirty="0" smtClean="0"/>
              <a:t>Оператор цикла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4714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Работу оператора цикла </a:t>
            </a:r>
            <a:r>
              <a:rPr lang="en-US" dirty="0" smtClean="0"/>
              <a:t>while-do </a:t>
            </a:r>
            <a:r>
              <a:rPr lang="ru-RU" dirty="0" smtClean="0"/>
              <a:t>можно показать на примере вычисления факториала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5" r="51275" b="44014"/>
          <a:stretch/>
        </p:blipFill>
        <p:spPr>
          <a:xfrm>
            <a:off x="553720" y="1402651"/>
            <a:ext cx="4803372" cy="3131371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3713077"/>
            <a:ext cx="5396345" cy="8209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15" y="4534022"/>
            <a:ext cx="5098596" cy="18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3418" y="341744"/>
            <a:ext cx="10790382" cy="63731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Генерация в ассемблер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79" b="19011"/>
          <a:stretch/>
        </p:blipFill>
        <p:spPr>
          <a:xfrm>
            <a:off x="403559" y="1244772"/>
            <a:ext cx="5768641" cy="4910219"/>
          </a:xfrm>
        </p:spPr>
      </p:pic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16" b="57672"/>
          <a:stretch/>
        </p:blipFill>
        <p:spPr>
          <a:xfrm>
            <a:off x="6172200" y="2466109"/>
            <a:ext cx="5857091" cy="2900217"/>
          </a:xfrm>
        </p:spPr>
      </p:pic>
    </p:spTree>
    <p:extLst>
      <p:ext uri="{BB962C8B-B14F-4D97-AF65-F5344CB8AC3E}">
        <p14:creationId xmlns:p14="http://schemas.microsoft.com/office/powerpoint/2010/main" val="9871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345</Words>
  <Application>Microsoft Office PowerPoint</Application>
  <PresentationFormat>Широкоэкранный</PresentationFormat>
  <Paragraphs>51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Разработка компилятора NVA - 2020</vt:lpstr>
      <vt:lpstr>Коротко о главном</vt:lpstr>
      <vt:lpstr>Условный оператор</vt:lpstr>
      <vt:lpstr>Правила грамматики для условного оператора и оператора цикла</vt:lpstr>
      <vt:lpstr>Генерация в ассемблер</vt:lpstr>
      <vt:lpstr>Условный оператор на ассемблере </vt:lpstr>
      <vt:lpstr>Тестирование оператора условия</vt:lpstr>
      <vt:lpstr>Оператор цикла</vt:lpstr>
      <vt:lpstr>Генерация в ассемблер</vt:lpstr>
      <vt:lpstr> Оператор цикла на ассемблере</vt:lpstr>
      <vt:lpstr>Тестирование оператор цикла</vt:lpstr>
      <vt:lpstr>Cпасибо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компилятора NVA - 2020</dc:title>
  <dc:creator>Viktoria Novik</dc:creator>
  <cp:lastModifiedBy>Viktoria Novik</cp:lastModifiedBy>
  <cp:revision>49</cp:revision>
  <dcterms:created xsi:type="dcterms:W3CDTF">2020-12-13T12:52:45Z</dcterms:created>
  <dcterms:modified xsi:type="dcterms:W3CDTF">2020-12-22T11:54:54Z</dcterms:modified>
</cp:coreProperties>
</file>